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6" r:id="rId2"/>
    <p:sldId id="262" r:id="rId3"/>
    <p:sldId id="263" r:id="rId4"/>
    <p:sldId id="264" r:id="rId5"/>
    <p:sldId id="266" r:id="rId6"/>
    <p:sldId id="282" r:id="rId7"/>
    <p:sldId id="268" r:id="rId8"/>
    <p:sldId id="269" r:id="rId9"/>
    <p:sldId id="270" r:id="rId10"/>
    <p:sldId id="281" r:id="rId11"/>
    <p:sldId id="271" r:id="rId12"/>
    <p:sldId id="283" r:id="rId13"/>
    <p:sldId id="265" r:id="rId14"/>
    <p:sldId id="273" r:id="rId15"/>
    <p:sldId id="274" r:id="rId16"/>
    <p:sldId id="275" r:id="rId17"/>
    <p:sldId id="284" r:id="rId18"/>
    <p:sldId id="277" r:id="rId19"/>
    <p:sldId id="278" r:id="rId20"/>
    <p:sldId id="279" r:id="rId21"/>
    <p:sldId id="280" r:id="rId22"/>
    <p:sldId id="28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787" autoAdjust="0"/>
  </p:normalViewPr>
  <p:slideViewPr>
    <p:cSldViewPr snapToGrid="0">
      <p:cViewPr>
        <p:scale>
          <a:sx n="80" d="100"/>
          <a:sy n="80" d="100"/>
        </p:scale>
        <p:origin x="-12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614F33-191F-452D-B6A4-FEC1E535C32C}" type="datetimeFigureOut">
              <a:rPr lang="ru-RU" smtClean="0"/>
              <a:t>09.03.2018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46BC2-FFD2-4218-A1B6-9A89A5CE3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1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Станция ПРАВИЛЬНОЕ</a:t>
            </a:r>
            <a:r>
              <a:rPr lang="ru-RU" baseline="0" dirty="0" smtClean="0"/>
              <a:t> ПИТАНИЕ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46BC2-FFD2-4218-A1B6-9A89A5CE37A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019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46BC2-FFD2-4218-A1B6-9A89A5CE37A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397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46BC2-FFD2-4218-A1B6-9A89A5CE37A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368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рационе питания должны быть ежедневно: ФРУКТЫ    САЛАТЫ</a:t>
            </a:r>
            <a:r>
              <a:rPr lang="ru-RU" baseline="0" dirty="0" smtClean="0"/>
              <a:t> с растительным маслом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46BC2-FFD2-4218-A1B6-9A89A5CE37AF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9111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46BC2-FFD2-4218-A1B6-9A89A5CE37AF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516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83568" y="1052736"/>
            <a:ext cx="7772400" cy="1470025"/>
          </a:xfrm>
        </p:spPr>
        <p:txBody>
          <a:bodyPr/>
          <a:lstStyle>
            <a:lvl1pPr>
              <a:defRPr b="1" baseline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МЫ ЗА ЗДОРОВЫЙ </a:t>
            </a:r>
            <a:br>
              <a:rPr lang="ru-RU" dirty="0" smtClean="0"/>
            </a:br>
            <a:r>
              <a:rPr lang="ru-RU" dirty="0" smtClean="0"/>
              <a:t>ОБРАЗ ЖИЗНИ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58112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372200" y="6492875"/>
            <a:ext cx="2771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©Рассохина Г.В. </a:t>
            </a:r>
            <a:r>
              <a:rPr lang="en-US" dirty="0" smtClean="0"/>
              <a:t>http://pedsovet.su/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23528" y="260648"/>
            <a:ext cx="8568952" cy="62646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 descr="4bb97ff07cca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479739" y="927100"/>
            <a:ext cx="2664261" cy="5334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0700" y="1587500"/>
            <a:ext cx="8229600" cy="45259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05110753ae9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7978"/>
            <a:ext cx="9144000" cy="68020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4299" y="4508500"/>
            <a:ext cx="7110413" cy="1260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3499" y="3111500"/>
            <a:ext cx="7161213" cy="12954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323528" y="260648"/>
            <a:ext cx="8568952" cy="6264696"/>
          </a:xfrm>
          <a:prstGeom prst="roundRect">
            <a:avLst/>
          </a:prstGeom>
          <a:solidFill>
            <a:srgbClr val="FFFFCC"/>
          </a:solidFill>
          <a:ln w="76200">
            <a:solidFill>
              <a:srgbClr val="FFC00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banner_alarm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1852464" cy="18524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7544" y="158638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10" name="Рисунок 9" descr="animashki-deti-709_thumb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906468" y="4533900"/>
            <a:ext cx="1697782" cy="1890712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t>09.03.2018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t>09.03.2018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t>09.03.2018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t>09.03.2018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t>09.03.2018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t>09.03.2018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 Образец текста</a:t>
            </a:r>
          </a:p>
          <a:p>
            <a:pPr lvl="1"/>
            <a:r>
              <a:rPr lang="ru-RU" dirty="0" smtClean="0"/>
              <a:t> Второй уровень</a:t>
            </a:r>
          </a:p>
          <a:p>
            <a:pPr lvl="2"/>
            <a:r>
              <a:rPr lang="ru-RU" dirty="0" smtClean="0"/>
              <a:t> 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361856" y="6500367"/>
            <a:ext cx="2746648" cy="313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©Рассохина Г.В. </a:t>
            </a:r>
            <a:r>
              <a:rPr lang="en-US" dirty="0" smtClean="0"/>
              <a:t>http://pedsovet.su/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rgbClr val="0000FF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+mj-ea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32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itchFamily="2" charset="2"/>
        <a:buChar char="v"/>
        <a:defRPr sz="28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itchFamily="2" charset="2"/>
        <a:buChar char="ü"/>
        <a:defRPr sz="24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0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2000" dirty="0" err="1">
                <a:solidFill>
                  <a:srgbClr val="C00000"/>
                </a:solidFill>
              </a:rPr>
              <a:t>Байкова</a:t>
            </a:r>
            <a:r>
              <a:rPr lang="ru-RU" sz="2000" dirty="0">
                <a:solidFill>
                  <a:srgbClr val="C00000"/>
                </a:solidFill>
              </a:rPr>
              <a:t> З.Х –воспитатель МБДОУ «Холм-Жирковский д/сад «Теремок»</a:t>
            </a: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000" dirty="0">
                <a:solidFill>
                  <a:srgbClr val="C00000"/>
                </a:solidFill>
              </a:rPr>
              <a:t>2018 г</a:t>
            </a:r>
            <a:br>
              <a:rPr lang="ru-RU" sz="2000" dirty="0">
                <a:solidFill>
                  <a:srgbClr val="C00000"/>
                </a:solidFill>
              </a:rPr>
            </a:b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11727" y="3091543"/>
            <a:ext cx="7161213" cy="1023257"/>
          </a:xfrm>
        </p:spPr>
        <p:txBody>
          <a:bodyPr>
            <a:noAutofit/>
          </a:bodyPr>
          <a:lstStyle/>
          <a:p>
            <a:endParaRPr lang="ru-RU" sz="3600" b="1" i="1" dirty="0" smtClean="0">
              <a:solidFill>
                <a:srgbClr val="C00000"/>
              </a:solidFill>
            </a:endParaRPr>
          </a:p>
          <a:p>
            <a:endParaRPr lang="ru-RU" sz="3600" b="1" i="1" dirty="0">
              <a:solidFill>
                <a:srgbClr val="C00000"/>
              </a:solidFill>
            </a:endParaRPr>
          </a:p>
          <a:p>
            <a:endParaRPr lang="ru-RU" sz="3600" b="1" i="1" dirty="0" smtClean="0">
              <a:solidFill>
                <a:srgbClr val="C00000"/>
              </a:solidFill>
            </a:endParaRPr>
          </a:p>
          <a:p>
            <a:endParaRPr lang="ru-RU" sz="3600" b="1" i="1" dirty="0">
              <a:solidFill>
                <a:srgbClr val="C00000"/>
              </a:solidFill>
            </a:endParaRPr>
          </a:p>
          <a:p>
            <a:endParaRPr lang="ru-RU" sz="3600" b="1" i="1" dirty="0" smtClean="0">
              <a:solidFill>
                <a:srgbClr val="C00000"/>
              </a:solidFill>
            </a:endParaRPr>
          </a:p>
          <a:p>
            <a:endParaRPr lang="ru-RU" sz="3600" b="1" i="1" dirty="0">
              <a:solidFill>
                <a:srgbClr val="C00000"/>
              </a:solidFill>
            </a:endParaRPr>
          </a:p>
          <a:p>
            <a:endParaRPr lang="ru-RU" sz="3600" b="1" i="1" dirty="0" smtClean="0">
              <a:solidFill>
                <a:srgbClr val="C00000"/>
              </a:solidFill>
            </a:endParaRPr>
          </a:p>
          <a:p>
            <a:endParaRPr lang="ru-RU" sz="3600" b="1" i="1" dirty="0">
              <a:solidFill>
                <a:srgbClr val="C00000"/>
              </a:solidFill>
            </a:endParaRPr>
          </a:p>
          <a:p>
            <a:r>
              <a:rPr lang="ru-RU" sz="3600" b="1" i="1" dirty="0" smtClean="0">
                <a:solidFill>
                  <a:srgbClr val="C00000"/>
                </a:solidFill>
              </a:rPr>
              <a:t>Путешествие </a:t>
            </a:r>
            <a:r>
              <a:rPr lang="ru-RU" sz="3600" b="1" i="1" dirty="0">
                <a:solidFill>
                  <a:srgbClr val="C00000"/>
                </a:solidFill>
              </a:rPr>
              <a:t>в страну Здоровья</a:t>
            </a:r>
            <a:br>
              <a:rPr lang="ru-RU" sz="3600" b="1" i="1" dirty="0">
                <a:solidFill>
                  <a:srgbClr val="C00000"/>
                </a:solidFill>
              </a:rPr>
            </a:b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697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200"/>
            <a:ext cx="8229600" cy="1066800"/>
          </a:xfrm>
        </p:spPr>
        <p:txBody>
          <a:bodyPr>
            <a:normAutofit/>
          </a:bodyPr>
          <a:lstStyle/>
          <a:p>
            <a:r>
              <a:rPr lang="ru-RU" sz="2800" dirty="0"/>
              <a:t>КАРТА ПУТЕШЕСТВИЯ СТРАНЫ ЗДОРОВЬЯ</a:t>
            </a:r>
          </a:p>
        </p:txBody>
      </p:sp>
      <p:pic>
        <p:nvPicPr>
          <p:cNvPr id="11" name="Picture 12" descr="http://im8-tub-ru.yandex.net/i?id=135476965-34-72&amp;n=21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9333" y="1105724"/>
            <a:ext cx="1947203" cy="840590"/>
          </a:xfrm>
          <a:prstGeom prst="rect">
            <a:avLst/>
          </a:prstGeom>
          <a:noFill/>
        </p:spPr>
      </p:pic>
      <p:sp>
        <p:nvSpPr>
          <p:cNvPr id="15" name="Облако 14"/>
          <p:cNvSpPr/>
          <p:nvPr/>
        </p:nvSpPr>
        <p:spPr>
          <a:xfrm>
            <a:off x="4343400" y="4000829"/>
            <a:ext cx="2811907" cy="1219200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Станция ПРАВИЛЬНОЕ ПИТАНИЕ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блако 15"/>
          <p:cNvSpPr/>
          <p:nvPr/>
        </p:nvSpPr>
        <p:spPr>
          <a:xfrm>
            <a:off x="1777765" y="3558940"/>
            <a:ext cx="2688771" cy="1219200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Станция РЕЖИМ ДНЯ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блако 16"/>
          <p:cNvSpPr/>
          <p:nvPr/>
        </p:nvSpPr>
        <p:spPr>
          <a:xfrm>
            <a:off x="4767944" y="1336714"/>
            <a:ext cx="2830286" cy="1219200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Станция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СПОРТИВНАЯ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блако 17"/>
          <p:cNvSpPr/>
          <p:nvPr/>
        </p:nvSpPr>
        <p:spPr>
          <a:xfrm>
            <a:off x="264650" y="1741714"/>
            <a:ext cx="2688771" cy="1219200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Станция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ГИГИЕНА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1941"/>
            <a:ext cx="2315264" cy="23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536" y="2238706"/>
            <a:ext cx="2370401" cy="192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36" y="4376057"/>
            <a:ext cx="2543863" cy="2282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0"/>
          <a:stretch/>
        </p:blipFill>
        <p:spPr bwMode="auto">
          <a:xfrm>
            <a:off x="5382767" y="4725400"/>
            <a:ext cx="1883229" cy="1831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9196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animBg="1"/>
      <p:bldP spid="16" grpId="0" animBg="1"/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286" y="239486"/>
            <a:ext cx="8686800" cy="903514"/>
          </a:xfrm>
        </p:spPr>
        <p:txBody>
          <a:bodyPr>
            <a:noAutofit/>
          </a:bodyPr>
          <a:lstStyle/>
          <a:p>
            <a:r>
              <a:rPr lang="ru-RU" sz="2800" dirty="0"/>
              <a:t>В ПУТЬ-ДОРОГУ СОБИРАЙТЕСЬ,</a:t>
            </a:r>
            <a:br>
              <a:rPr lang="ru-RU" sz="2800" dirty="0"/>
            </a:br>
            <a:r>
              <a:rPr lang="ru-RU" sz="2800" dirty="0"/>
              <a:t>ЗА ЗДОРОВЬЕМ ОТПРАВЛЯЙТЕСЬ!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258" y="3146459"/>
            <a:ext cx="6455228" cy="2480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50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r>
              <a:rPr lang="ru-RU" sz="2800" dirty="0">
                <a:ln w="10541" cmpd="sng">
                  <a:solidFill>
                    <a:srgbClr val="0000FF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СТАНЦИЯ   ГИГИЕНА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3713" y="1631043"/>
            <a:ext cx="5007429" cy="296272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</a:rPr>
              <a:t>Слово «гигиена» произошло от </a:t>
            </a:r>
            <a:r>
              <a:rPr lang="ru-RU" sz="2800" dirty="0" smtClean="0">
                <a:solidFill>
                  <a:schemeClr val="tx1"/>
                </a:solidFill>
              </a:rPr>
              <a:t>имени древнегреческой </a:t>
            </a:r>
            <a:r>
              <a:rPr lang="ru-RU" sz="2800" dirty="0">
                <a:solidFill>
                  <a:schemeClr val="tx1"/>
                </a:solidFill>
              </a:rPr>
              <a:t>богини здоровья </a:t>
            </a:r>
            <a:r>
              <a:rPr lang="ru-RU" sz="2800" dirty="0" smtClean="0">
                <a:solidFill>
                  <a:schemeClr val="tx1"/>
                </a:solidFill>
              </a:rPr>
              <a:t>и чистоты – </a:t>
            </a:r>
            <a:r>
              <a:rPr lang="ru-RU" sz="2800" dirty="0" err="1" smtClean="0">
                <a:solidFill>
                  <a:schemeClr val="tx1"/>
                </a:solidFill>
              </a:rPr>
              <a:t>Гигиея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</a:rPr>
              <a:t>   В честь богини и названа наука гигиена, которая подразумевает здоровый образ жизни, заботу о здоровье.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</a:rPr>
              <a:t>   Личная гигиена – это правила по уходу за телом и содержанию его в чистоте.</a:t>
            </a:r>
          </a:p>
          <a:p>
            <a:pPr algn="just">
              <a:buNone/>
            </a:pPr>
            <a:r>
              <a:rPr lang="ru-RU" sz="2800" dirty="0"/>
              <a:t>     </a:t>
            </a:r>
          </a:p>
          <a:p>
            <a:endParaRPr lang="ru-RU" dirty="0"/>
          </a:p>
        </p:txBody>
      </p:sp>
      <p:pic>
        <p:nvPicPr>
          <p:cNvPr id="10242" name="Picture 2" descr="https://s.r-gifts.ru/items_gallery/169/33887b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42" y="1034143"/>
            <a:ext cx="3091544" cy="509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3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М И К Р О Б 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587500"/>
            <a:ext cx="7033986" cy="1939471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они очень маленькие и живые;</a:t>
            </a:r>
          </a:p>
          <a:p>
            <a:r>
              <a:rPr lang="ru-RU" sz="2400" dirty="0">
                <a:solidFill>
                  <a:schemeClr val="tx1"/>
                </a:solidFill>
              </a:rPr>
              <a:t>они попадают в организм и вызывают болезни;</a:t>
            </a:r>
          </a:p>
          <a:p>
            <a:r>
              <a:rPr lang="ru-RU" sz="2400" dirty="0">
                <a:solidFill>
                  <a:schemeClr val="tx1"/>
                </a:solidFill>
              </a:rPr>
              <a:t>они живут на грязном теле;</a:t>
            </a:r>
          </a:p>
          <a:p>
            <a:r>
              <a:rPr lang="ru-RU" sz="2400" dirty="0">
                <a:solidFill>
                  <a:schemeClr val="tx1"/>
                </a:solidFill>
              </a:rPr>
              <a:t>они боятся мыла;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1268" name="Picture 4" descr="http://www.european-coatings.com/var/ezflow_site/storage/images/european-coatings/home/raw-materials-technologies/technologies/new-surface-coatings-for-food-facilities-hold-promise-for-food-safety/17286123-2-eng-GB/New-surface-coatings-for-food-facilities-hold-promise-for-food-safet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45" y="3842657"/>
            <a:ext cx="3270971" cy="212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fb.ru/media/i/8/2/8/3/i/8283_700x7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AF8"/>
              </a:clrFrom>
              <a:clrTo>
                <a:srgbClr val="FAFA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46" y="2950029"/>
            <a:ext cx="2856811" cy="335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49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17914" y="498003"/>
            <a:ext cx="548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ЗАЩИТИТЬСЯ ОТ МИКРОБОВ: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40387" y="1593385"/>
            <a:ext cx="533458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беречь кожу от порезов, ран;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мыть руки по мере загрязнения /после прогулки, туалета, общения с животными, перед едой/;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есть только мытые овощи и фрукты;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следует пить сырую воду из рек и озёр;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 чихании прикрывать рот и нос /микробы разлетаются на 10 метров/;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пользоваться чужими вещами;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еженедельно принимать душ;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раза в день чистить зубы;</a:t>
            </a:r>
            <a:endParaRPr lang="ru-RU" sz="2400" dirty="0"/>
          </a:p>
        </p:txBody>
      </p:sp>
      <p:pic>
        <p:nvPicPr>
          <p:cNvPr id="7" name="Picture 6" descr="https://st2.depositphotos.com/1002275/5828/v/950/depositphotos_58287311-stock-illustration-hygiene-boy-washing-hand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911" y="2409814"/>
            <a:ext cx="2598393" cy="428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045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15686"/>
            <a:ext cx="8229600" cy="97971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00FF"/>
                </a:solidFill>
              </a:rPr>
              <a:t>                ЧИСТОТА </a:t>
            </a:r>
            <a:r>
              <a:rPr lang="ru-RU" sz="2800" dirty="0">
                <a:solidFill>
                  <a:srgbClr val="0000FF"/>
                </a:solidFill>
              </a:rPr>
              <a:t>– ПОЛОВИНА ЗДОРОВЬЯ</a:t>
            </a:r>
          </a:p>
        </p:txBody>
      </p:sp>
      <p:pic>
        <p:nvPicPr>
          <p:cNvPr id="12" name="Picture 6" descr="MC900441752[1]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69573" y="2351411"/>
            <a:ext cx="1905000" cy="1837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s://sfw.so/uploads/posts/2009-11/1257882875_cartoon-toothpaste-toothbrush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87" y="2073061"/>
            <a:ext cx="2292058" cy="1773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avatars.mds.yandex.net/get-pdb/51720/e781c995-19b0-41ac-85e0-c1a1447d6b81/s1200?webp=fals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6270" y="1099377"/>
            <a:ext cx="1870323" cy="250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https://img3.stockfresh.com/files/z/zzve/m/77/3214216_stock-photo-vector-icon-shower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164" y="1359522"/>
            <a:ext cx="2671036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http://chaikrc.ru/upload/medialibrary/c5f/c5f99166376109b83520bcfa08822e9d.jpe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111" y="3846386"/>
            <a:ext cx="3004147" cy="256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http://logoped18.ru/production-sound/images/sound-ch-34.gif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70" y="4188700"/>
            <a:ext cx="2178029" cy="183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http://www.playcast.ru/uploads/2015/04/04/1301040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536" y="3846385"/>
            <a:ext cx="2763565" cy="256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5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СТАНЦИЯ  СПОРТИВНАЯ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587500"/>
            <a:ext cx="4018643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Мы бежим быстрее ветра.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Кто ответит, почему?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Коля прыгнул на два метра.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Кто ответит, почему?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Маша плавает, как рыбка.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Кто ответит, почему ?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На губах у нас улыбка.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Кто ответит, почему ?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Может мостик сделать Света,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По канату лезу я,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Потому что с физкультурой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Мы -давнишние друзья !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71622" y="5899667"/>
            <a:ext cx="2988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ДВИЖЕНИЕ - ЗДОРОВЬЕ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441" y="1077686"/>
            <a:ext cx="3353691" cy="4201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549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36171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00FF"/>
                </a:solidFill>
              </a:rPr>
              <a:t>ДВИЖЕНИЯ ДЛЯ ЗДОРОВЬЯ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916" y="1690859"/>
            <a:ext cx="1775351" cy="1418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 descr="http://ds2.n-om.obr55.ru/files/2017/08/641553_html_m20fce19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52" y="3732237"/>
            <a:ext cx="1580921" cy="159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850571" y="1075607"/>
            <a:ext cx="23730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ЗАРЯДКА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57599" y="1926324"/>
            <a:ext cx="228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ЛЫЖНЫЕ ПРОГУЛКИ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12640" y="2914756"/>
            <a:ext cx="2526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ЕЗДА НА ВЕЛОСИПЕДЕ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362199" y="4222154"/>
            <a:ext cx="19763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ПЛАВАНИЕ   </a:t>
            </a:r>
            <a:r>
              <a:rPr lang="ru-RU" sz="1600" dirty="0" smtClean="0">
                <a:solidFill>
                  <a:srgbClr val="00B050"/>
                </a:solidFill>
              </a:rPr>
              <a:t>      </a:t>
            </a:r>
          </a:p>
          <a:p>
            <a:endParaRPr lang="ru-RU" sz="1600" dirty="0">
              <a:solidFill>
                <a:srgbClr val="00B050"/>
              </a:solidFill>
            </a:endParaRPr>
          </a:p>
          <a:p>
            <a:r>
              <a:rPr lang="ru-RU" sz="1600" dirty="0" smtClean="0">
                <a:solidFill>
                  <a:srgbClr val="00B050"/>
                </a:solidFill>
              </a:rPr>
              <a:t>        </a:t>
            </a:r>
            <a:endParaRPr lang="ru-RU" sz="1600" dirty="0"/>
          </a:p>
        </p:txBody>
      </p:sp>
      <p:pic>
        <p:nvPicPr>
          <p:cNvPr id="5133" name="Picture 13" descr="http://miracleiren.ru/images/Skiing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338" y="2616094"/>
            <a:ext cx="1211441" cy="181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http://foto.planetadruzey.ru/214146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449" y="3556293"/>
            <a:ext cx="1662394" cy="133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https://t3.ftcdn.net/jpg/00/66/14/32/500_F_66143291_1Jr5V8wpqj8xC5EjaMsS1UpjEsGyet9W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968" y="729344"/>
            <a:ext cx="1249904" cy="141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http://www.latexdruk.com.ua/wp-content/uploads/2017/02/40138r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435" y="5124835"/>
            <a:ext cx="1250164" cy="128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Picture 21" descr="https://media.istockphoto.com/vectors/set-of-rhythmic-gymnastics-cute-girls-vector-id586711366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371" y="2637865"/>
            <a:ext cx="1609534" cy="160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5443958" y="1242877"/>
            <a:ext cx="13099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ТЕННИС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89237" y="2234100"/>
            <a:ext cx="17293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Гимнастика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85007" y="4777794"/>
            <a:ext cx="10531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Футбол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250268" y="4924780"/>
            <a:ext cx="6904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Бег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45" name="Picture 25" descr="http://www.sadik40.spb.ru/public/users/993/JPG/07062017051_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916" y="4776992"/>
            <a:ext cx="2411635" cy="178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19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5" grpId="0"/>
      <p:bldP spid="16" grpId="0"/>
      <p:bldP spid="17" grpId="0"/>
      <p:bldP spid="19" grpId="0"/>
      <p:bldP spid="20" grpId="0"/>
      <p:bldP spid="21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44286" y="1066800"/>
            <a:ext cx="8327571" cy="53231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8856"/>
            <a:ext cx="8229600" cy="103414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другие </a:t>
            </a:r>
            <a:r>
              <a:rPr lang="ru-RU" sz="2800" dirty="0"/>
              <a:t>спортивные увлечения</a:t>
            </a:r>
          </a:p>
        </p:txBody>
      </p:sp>
      <p:pic>
        <p:nvPicPr>
          <p:cNvPr id="8196" name="Picture 4" descr="https://st.depositphotos.com/1526816/3818/v/950/depositphotos_38187233-stock-illustration-kids-engaging-in-different-sport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3" y="1066800"/>
            <a:ext cx="8131628" cy="5323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33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1514"/>
            <a:ext cx="8229600" cy="1001486"/>
          </a:xfrm>
        </p:spPr>
        <p:txBody>
          <a:bodyPr>
            <a:normAutofit/>
          </a:bodyPr>
          <a:lstStyle/>
          <a:p>
            <a:r>
              <a:rPr lang="ru-RU" sz="2800" dirty="0"/>
              <a:t>СТАНЦИЯ  ПРАВИЛЬНОЕ ПИТАНИЕ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77143" y="1587500"/>
            <a:ext cx="5279572" cy="3191329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Здоровье человека во многом зависит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от того, чем и как он питается.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Не все продукты, которые ест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человек, полезны для здоровья.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Правильное питание – отличное 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настроение, желание учиться, бегать,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улыбаться. Неправильное – приводит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к болезням.</a:t>
            </a:r>
          </a:p>
          <a:p>
            <a:pPr algn="ctr">
              <a:buNone/>
            </a:pPr>
            <a:r>
              <a:rPr lang="ru-RU" sz="2900" dirty="0">
                <a:solidFill>
                  <a:schemeClr val="tx1"/>
                </a:solidFill>
              </a:rPr>
              <a:t>Как же должен питаться человек</a:t>
            </a:r>
            <a:r>
              <a:rPr lang="ru-RU" dirty="0">
                <a:solidFill>
                  <a:schemeClr val="tx1"/>
                </a:solidFill>
              </a:rPr>
              <a:t>?</a:t>
            </a:r>
          </a:p>
          <a:p>
            <a:endParaRPr lang="ru-RU" dirty="0"/>
          </a:p>
        </p:txBody>
      </p:sp>
      <p:pic>
        <p:nvPicPr>
          <p:cNvPr id="7178" name="Picture 10" descr="http://www.playcast.ru/uploads/2017/01/16/212915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84" y="1556657"/>
            <a:ext cx="2512573" cy="467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04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АЗБУКА ЗДОРОВОГО ПИТАНИЯ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ГЛАВНОЕ </a:t>
            </a:r>
            <a:r>
              <a:rPr lang="ru-RU" sz="2400" b="1" dirty="0">
                <a:solidFill>
                  <a:srgbClr val="FF0000"/>
                </a:solidFill>
              </a:rPr>
              <a:t>–НЕ ПЕРЕЕДАЙТЕ!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6543" y="2111829"/>
            <a:ext cx="5889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Ешьте в меру. Переедание приводит к ожирению, а </a:t>
            </a:r>
          </a:p>
          <a:p>
            <a:pPr algn="ctr">
              <a:buFont typeface="Wingdings" pitchFamily="2" charset="2"/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значит – к болезням.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67" y="2896916"/>
            <a:ext cx="3082018" cy="327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943" y="3286222"/>
            <a:ext cx="4147457" cy="3105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357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6142" y="359228"/>
            <a:ext cx="6862053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sz="3100" dirty="0">
                <a:solidFill>
                  <a:srgbClr val="0000FF"/>
                </a:solidFill>
              </a:rPr>
              <a:t>СОБЛЮДАЙТЕ  РЕЖИМ  ПИТАНИЯ</a:t>
            </a: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428596" y="2214554"/>
            <a:ext cx="8358246" cy="1432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2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v"/>
              <a:defRPr sz="24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ü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Для  нормальной  работы  пищеварительной  системы  важно</a:t>
            </a:r>
          </a:p>
          <a:p>
            <a:pPr algn="ctr">
              <a:buFont typeface="Wingdings" pitchFamily="2" charset="2"/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питаться  в одни и те же часы. Соблюдение  режима  питания </a:t>
            </a:r>
          </a:p>
          <a:p>
            <a:pPr algn="ctr">
              <a:buFont typeface="Wingdings" pitchFamily="2" charset="2"/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обеспечивает более быстрое переваривание и усвоение пищи.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5362" name="Picture 2" descr="http://moi-rebenochek.ru/wp-content/uploads/2014/09/%D0%B0%D1%81%D1%87%D0%BD%D1%80%D0%BE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998" y="3842657"/>
            <a:ext cx="4092401" cy="251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62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192" y="348342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00FF"/>
                </a:solidFill>
              </a:rPr>
              <a:t>Ни один продукт не даст всех питательных веществ, которые необходимы для поддержания хорошего здоровья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60396" y="1869798"/>
            <a:ext cx="1942900" cy="1639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3"/>
          <p:cNvSpPr txBox="1">
            <a:spLocks/>
          </p:cNvSpPr>
          <p:nvPr/>
        </p:nvSpPr>
        <p:spPr>
          <a:xfrm>
            <a:off x="664028" y="2307095"/>
            <a:ext cx="3918858" cy="3264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2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v"/>
              <a:defRPr sz="24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ü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1"/>
                </a:solidFill>
              </a:rPr>
              <a:t>Одни продукты дают организму энергию, чтобы двигаться, хорошо думать, не уставать.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1"/>
                </a:solidFill>
              </a:rPr>
              <a:t>Другие помогают строить организм и сделать его более сильным.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tx1"/>
                </a:solidFill>
              </a:rPr>
              <a:t>А третьи - фрукты и овощи – помогают организму расти и развиваться.</a:t>
            </a:r>
          </a:p>
          <a:p>
            <a:pPr>
              <a:buFont typeface="Wingdings" pitchFamily="2" charset="2"/>
              <a:buNone/>
            </a:pPr>
            <a:endParaRPr lang="ru-RU" sz="20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94994" y="1869798"/>
            <a:ext cx="1482156" cy="1304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554678" flipV="1">
            <a:off x="6593565" y="3151063"/>
            <a:ext cx="2003291" cy="1093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75215" y="3473274"/>
            <a:ext cx="1714512" cy="1296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 descr="http://tc-nabegovoy.ru/uploads/universamcategory/universamcategory_fotolia_41710038_subscription_monthly_m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167" y="4613526"/>
            <a:ext cx="2644679" cy="191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91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Каша–матушка наша</a:t>
            </a:r>
          </a:p>
        </p:txBody>
      </p:sp>
      <p:pic>
        <p:nvPicPr>
          <p:cNvPr id="17410" name="Picture 2" descr="http://www.graycell.ru/picture/big/kasha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546" y="1157293"/>
            <a:ext cx="1831510" cy="155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://www.tarelochka.com/stimages/width/250/height/250/cropratio/1/1/modules/sections/images/1/uploads/248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17" y="1157293"/>
            <a:ext cx="2141310" cy="155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http://kalendar2017.ru/wp-content/uploads/2016/03/cereal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AFAFC"/>
              </a:clrFrom>
              <a:clrTo>
                <a:srgbClr val="FAFA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736005"/>
            <a:ext cx="2818946" cy="155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68829" y="3500431"/>
            <a:ext cx="60742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Каша –исконно русское блюдо. Самые древние каши-пшенная, манная, овсяная, каша с тыквой, каша с изюмом, каша со свеклой и курагой…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Вкусно! Каши-очень полезное блюдо, недаром в народе про жилых людей говорят: «….мало каши ел!»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старину существовал обычай- в знак примирения с врагом сварить кашу. С тех пор про несговорчивых людей говорят: «с-ним каши не сваришь!»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740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sz="2800" dirty="0"/>
              <a:t>Хлеб - кормилец</a:t>
            </a:r>
          </a:p>
        </p:txBody>
      </p:sp>
      <p:sp>
        <p:nvSpPr>
          <p:cNvPr id="5" name="Содержимое 12"/>
          <p:cNvSpPr txBox="1">
            <a:spLocks/>
          </p:cNvSpPr>
          <p:nvPr/>
        </p:nvSpPr>
        <p:spPr>
          <a:xfrm>
            <a:off x="522515" y="1214421"/>
            <a:ext cx="4441371" cy="416312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32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v"/>
              <a:defRPr sz="2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ü"/>
              <a:defRPr sz="24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Во многих странах есть музеи хлеба.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У русского народа во все времена было самое почтительное отношение</a:t>
            </a:r>
          </a:p>
          <a:p>
            <a:pPr>
              <a:buFont typeface="Wingdings" pitchFamily="2" charset="2"/>
              <a:buNone/>
            </a:pPr>
            <a:r>
              <a:rPr lang="ru-RU" dirty="0" smtClean="0">
                <a:solidFill>
                  <a:schemeClr val="tx1"/>
                </a:solidFill>
              </a:rPr>
              <a:t>к хлебу: «Хлеб – всему голова»,</a:t>
            </a:r>
          </a:p>
          <a:p>
            <a:pPr>
              <a:buFont typeface="Wingdings" pitchFamily="2" charset="2"/>
              <a:buNone/>
            </a:pPr>
            <a:r>
              <a:rPr lang="ru-RU" dirty="0" smtClean="0">
                <a:solidFill>
                  <a:schemeClr val="tx1"/>
                </a:solidFill>
              </a:rPr>
              <a:t>«Хлебушко черненький труженику первое питание».</a:t>
            </a:r>
          </a:p>
          <a:p>
            <a:pPr algn="ctr">
              <a:buFont typeface="Wingdings" pitchFamily="2" charset="2"/>
              <a:buNone/>
            </a:pPr>
            <a:endParaRPr lang="ru-RU" sz="2000" dirty="0"/>
          </a:p>
        </p:txBody>
      </p:sp>
      <p:sp>
        <p:nvSpPr>
          <p:cNvPr id="6" name="AutoShape 2" descr="00013385"/>
          <p:cNvSpPr>
            <a:spLocks noChangeAspect="1" noChangeArrowheads="1"/>
          </p:cNvSpPr>
          <p:nvPr/>
        </p:nvSpPr>
        <p:spPr bwMode="auto">
          <a:xfrm flipV="1">
            <a:off x="4000496" y="1928802"/>
            <a:ext cx="4500594" cy="257176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4" name="Picture 2" descr="https://im0-tub-ru.yandex.net/i?id=902109c6dc6b9425a06d82e373f6a1dd-l&amp;n=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480459"/>
            <a:ext cx="2895601" cy="4288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47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44284" y="2111825"/>
            <a:ext cx="7979229" cy="440871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рационе питания должны быть ежедневно: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ФРУКТЫ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САЛАТЫ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 растительным маслом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429" y="130629"/>
            <a:ext cx="8229600" cy="957942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Овощи</a:t>
            </a:r>
            <a:r>
              <a:rPr lang="ru-RU" sz="2800" dirty="0"/>
              <a:t>,  ягоды  и  фрукты – </a:t>
            </a:r>
            <a:r>
              <a:rPr lang="ru-RU" sz="2800" dirty="0" smtClean="0"/>
              <a:t>витаминные  </a:t>
            </a:r>
            <a:r>
              <a:rPr lang="ru-RU" sz="2800" dirty="0"/>
              <a:t>продукты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19460" name="Picture 4" descr="http://900igr.net/up/datai/120281/0013-011-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13" y="718457"/>
            <a:ext cx="7380514" cy="139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087" y="2317295"/>
            <a:ext cx="3026229" cy="1494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0600" y="4626428"/>
            <a:ext cx="3472542" cy="1876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52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27560" y="1016784"/>
            <a:ext cx="8557211" cy="548404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227559" y="119742"/>
            <a:ext cx="8736825" cy="119949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defRPr>
            </a:lvl1pPr>
          </a:lstStyle>
          <a:p>
            <a:r>
              <a:rPr lang="ru-RU" sz="3600" dirty="0" smtClean="0">
                <a:solidFill>
                  <a:srgbClr val="FF0000"/>
                </a:solidFill>
              </a:rPr>
              <a:t>    </a:t>
            </a:r>
            <a:r>
              <a:rPr lang="ru-RU" sz="3100" dirty="0" smtClean="0"/>
              <a:t>Пейте, дети, молоко -</a:t>
            </a:r>
            <a:br>
              <a:rPr lang="ru-RU" sz="3100" dirty="0" smtClean="0"/>
            </a:br>
            <a:r>
              <a:rPr lang="ru-RU" sz="3100" dirty="0" smtClean="0"/>
              <a:t>                                будете здоровы!         </a:t>
            </a:r>
            <a:endParaRPr lang="ru-RU" sz="3100" dirty="0"/>
          </a:p>
        </p:txBody>
      </p:sp>
      <p:sp>
        <p:nvSpPr>
          <p:cNvPr id="3" name="Содержимое 3"/>
          <p:cNvSpPr txBox="1">
            <a:spLocks/>
          </p:cNvSpPr>
          <p:nvPr/>
        </p:nvSpPr>
        <p:spPr>
          <a:xfrm>
            <a:off x="4286248" y="1676400"/>
            <a:ext cx="4498523" cy="465908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32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v"/>
              <a:defRPr sz="2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ü"/>
              <a:defRPr sz="24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Состав молока уникален!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Этот продукт содержит все 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необходимые человеку вещества.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Молоко идеально для растущего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Организма.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Древние философы называли 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молоко «белой кровью, соком 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жизни» .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Не любишь </a:t>
            </a:r>
            <a:r>
              <a:rPr lang="ru-RU" sz="2400" b="1" dirty="0" smtClean="0">
                <a:solidFill>
                  <a:schemeClr val="tx1"/>
                </a:solidFill>
              </a:rPr>
              <a:t>молоко?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Попробуй есть другие молочные 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продукты: творог, кефир, йогурт,</a:t>
            </a:r>
          </a:p>
          <a:p>
            <a:pPr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сметану, ряженку, простоквашу.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20482" name="Picture 2" descr="http://www.likar.info/pictures_ckfinder/images/dev%20moloko%281%29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01" y="1249361"/>
            <a:ext cx="3354871" cy="274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http://s019.radikal.ru/i624/1603/4d/842fc4296822t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30" y="4084409"/>
            <a:ext cx="3807342" cy="215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76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357157" y="1065351"/>
            <a:ext cx="8412691" cy="55291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57158" y="87086"/>
            <a:ext cx="8786842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defRPr>
            </a:lvl1pPr>
          </a:lstStyle>
          <a:p>
            <a:r>
              <a:rPr lang="en-US" sz="3200" dirty="0" smtClean="0">
                <a:solidFill>
                  <a:srgbClr val="FF0000"/>
                </a:solidFill>
              </a:rPr>
              <a:t>   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9300" dirty="0">
                <a:solidFill>
                  <a:srgbClr val="FF0000"/>
                </a:solidFill>
              </a:rPr>
              <a:t> </a:t>
            </a:r>
            <a:r>
              <a:rPr lang="ru-RU" sz="11200" dirty="0"/>
              <a:t>О вредных вкусностях </a:t>
            </a:r>
            <a:r>
              <a:rPr lang="ru-RU" sz="11200" dirty="0" smtClean="0"/>
              <a:t/>
            </a:r>
            <a:br>
              <a:rPr lang="ru-RU" sz="11200" dirty="0" smtClean="0"/>
            </a:br>
            <a:r>
              <a:rPr lang="ru-RU" sz="11200" dirty="0" smtClean="0"/>
              <a:t/>
            </a:r>
            <a:br>
              <a:rPr lang="ru-RU" sz="11200" dirty="0" smtClean="0"/>
            </a:br>
            <a:r>
              <a:rPr lang="ru-RU" sz="4400" dirty="0" smtClean="0">
                <a:solidFill>
                  <a:srgbClr val="FF0000"/>
                </a:solidFill>
              </a:rPr>
              <a:t>        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>         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85853" y="1065351"/>
            <a:ext cx="71220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Стой, дружок. остановись!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                             От пищи вредной воздержись!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4" descr="https://proactions.ru/media/actions/2012/03/17/lay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862" y="2091081"/>
            <a:ext cx="2748035" cy="228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http://smiles24.ru/data/smiles/anime-eda-255.g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140" y="2072476"/>
            <a:ext cx="2486724" cy="168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 descr="http://alfaday.net/uploads/posts/2013-07/1373008567_254jidoqu16uagl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00" y="1824762"/>
            <a:ext cx="2614922" cy="195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6" name="Picture 12" descr="https://st.depositphotos.com/1024764/1853/i/950/depositphotos_18538825-stock-photo-group-of-various-soda-drink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67" y="4311862"/>
            <a:ext cx="3460648" cy="213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8" name="Picture 14" descr="http://city.ck.ua/upload3/images/statti/2017/07/kolbasa.pn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89" y="4374261"/>
            <a:ext cx="3810000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90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85800" y="428604"/>
            <a:ext cx="6781800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defRPr>
            </a:lvl1pPr>
          </a:lstStyle>
          <a:p>
            <a:r>
              <a:rPr lang="ru-RU" sz="4400" dirty="0" smtClean="0"/>
              <a:t> </a:t>
            </a:r>
            <a:r>
              <a:rPr lang="ru-RU" sz="3100" dirty="0" smtClean="0"/>
              <a:t>Прежде чем за стол мне сесть,</a:t>
            </a:r>
            <a:br>
              <a:rPr lang="ru-RU" sz="3100" dirty="0" smtClean="0"/>
            </a:br>
            <a:r>
              <a:rPr lang="ru-RU" sz="3100" dirty="0" smtClean="0"/>
              <a:t>             я подумаю, что съесть   </a:t>
            </a:r>
            <a:endParaRPr lang="ru-RU" sz="3100" dirty="0"/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685800" y="1714488"/>
            <a:ext cx="6781800" cy="421822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32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v"/>
              <a:defRPr sz="28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ü"/>
              <a:defRPr sz="24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 smtClean="0"/>
              <a:t>           </a:t>
            </a:r>
            <a:r>
              <a:rPr lang="ru-RU" sz="2400" b="1" dirty="0" smtClean="0">
                <a:solidFill>
                  <a:srgbClr val="C00000"/>
                </a:solidFill>
              </a:rPr>
              <a:t>ПИТАЙТЕСЬ ПРАВИЛЬНО!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Помните! Никто не позаботиться о вас лучше, чем вы сами.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869"/>
          <a:stretch/>
        </p:blipFill>
        <p:spPr bwMode="auto">
          <a:xfrm>
            <a:off x="1618563" y="2919410"/>
            <a:ext cx="5111750" cy="3296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54314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29" y="424543"/>
            <a:ext cx="6760028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43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1045029" y="2939144"/>
            <a:ext cx="7391400" cy="327659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128" y="3156857"/>
            <a:ext cx="5453742" cy="234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75858" y="5416449"/>
            <a:ext cx="36358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Будьте здоровы!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69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680</Words>
  <Application>Microsoft Office PowerPoint</Application>
  <PresentationFormat>Экран (4:3)</PresentationFormat>
  <Paragraphs>123</Paragraphs>
  <Slides>22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Байкова З.Х –воспитатель МБДОУ «Холм-Жирковский д/сад «Теремок» 2018 г </vt:lpstr>
      <vt:lpstr>КАРТА ПУТЕШЕСТВИЯ СТРАНЫ ЗДОРОВЬЯ</vt:lpstr>
      <vt:lpstr>В ПУТЬ-ДОРОГУ СОБИРАЙТЕСЬ, ЗА ЗДОРОВЬЕМ ОТПРАВЛЯЙТЕСЬ!</vt:lpstr>
      <vt:lpstr>СТАНЦИЯ   ГИГИЕНА</vt:lpstr>
      <vt:lpstr>М И К Р О Б Ы</vt:lpstr>
      <vt:lpstr>Презентация PowerPoint</vt:lpstr>
      <vt:lpstr>                ЧИСТОТА – ПОЛОВИНА ЗДОРОВЬЯ</vt:lpstr>
      <vt:lpstr>СТАНЦИЯ  СПОРТИВНАЯ</vt:lpstr>
      <vt:lpstr>ДВИЖЕНИЯ ДЛЯ ЗДОРОВЬЯ</vt:lpstr>
      <vt:lpstr>другие спортивные увлечения</vt:lpstr>
      <vt:lpstr>СТАНЦИЯ  ПРАВИЛЬНОЕ ПИТАНИЕ</vt:lpstr>
      <vt:lpstr>АЗБУКА ЗДОРОВОГО ПИТАНИЯ</vt:lpstr>
      <vt:lpstr> СОБЛЮДАЙТЕ  РЕЖИМ  ПИТАНИЯ</vt:lpstr>
      <vt:lpstr>Ни один продукт не даст всех питательных веществ, которые необходимы для поддержания хорошего здоровья</vt:lpstr>
      <vt:lpstr>Каша–матушка наша</vt:lpstr>
      <vt:lpstr> Хлеб - кормилец</vt:lpstr>
      <vt:lpstr> Овощи,  ягоды  и  фрукты – витаминные  продукты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Galina.Rassohina</dc:creator>
  <cp:lastModifiedBy>бойковы</cp:lastModifiedBy>
  <cp:revision>30</cp:revision>
  <dcterms:created xsi:type="dcterms:W3CDTF">2014-08-01T19:25:21Z</dcterms:created>
  <dcterms:modified xsi:type="dcterms:W3CDTF">2018-03-09T12:48:36Z</dcterms:modified>
</cp:coreProperties>
</file>