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60" r:id="rId4"/>
    <p:sldId id="257" r:id="rId5"/>
    <p:sldId id="261" r:id="rId6"/>
    <p:sldId id="259" r:id="rId7"/>
    <p:sldId id="263" r:id="rId8"/>
    <p:sldId id="265" r:id="rId9"/>
    <p:sldId id="266" r:id="rId10"/>
    <p:sldId id="274" r:id="rId11"/>
    <p:sldId id="275" r:id="rId12"/>
    <p:sldId id="267" r:id="rId13"/>
    <p:sldId id="268" r:id="rId14"/>
    <p:sldId id="269" r:id="rId15"/>
    <p:sldId id="279" r:id="rId16"/>
    <p:sldId id="277" r:id="rId17"/>
    <p:sldId id="278" r:id="rId18"/>
    <p:sldId id="271" r:id="rId19"/>
    <p:sldId id="272" r:id="rId20"/>
    <p:sldId id="273" r:id="rId21"/>
    <p:sldId id="264" r:id="rId22"/>
  </p:sldIdLst>
  <p:sldSz cx="9144000" cy="6858000" type="screen4x3"/>
  <p:notesSz cx="6858000" cy="9144000"/>
  <p:custDataLst>
    <p:tags r:id="rId2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8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F72E9-A10C-48B6-925B-0ABDD0D07CCD}" type="datetimeFigureOut">
              <a:rPr lang="ru-RU" smtClean="0"/>
              <a:t>20.11.2018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07C6B-00E4-4C7C-BE4A-0E5239E140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47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«Ах, какая мама»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07C6B-00E4-4C7C-BE4A-0E5239E1405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426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07C6B-00E4-4C7C-BE4A-0E5239E1405B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515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07C6B-00E4-4C7C-BE4A-0E5239E1405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162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Вывод проекта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907C6B-00E4-4C7C-BE4A-0E5239E1405B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724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06123-4EB2-4D69-BBFE-44244E6BA5B4}" type="datetimeFigureOut">
              <a:rPr lang="ru-RU" smtClean="0"/>
              <a:pPr/>
              <a:t>20.11.2018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852DA-4048-49BD-909F-7ACF30E900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1" y="2924944"/>
            <a:ext cx="2950483" cy="393305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827584" y="476672"/>
            <a:ext cx="7560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учреждение </a:t>
            </a:r>
            <a:b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«Холм-Жирковский детский сад «Теремок» </a:t>
            </a:r>
            <a:b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Педагогический проект</a:t>
            </a: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/>
            </a:r>
            <a:b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</a:br>
            <a:r>
              <a:rPr kumimoji="0" lang="ru-RU" sz="4000" b="1" i="0" u="none" strike="noStrike" kern="0" cap="all" spc="0" normalizeH="0" baseline="0" noProof="0" dirty="0" smtClean="0">
                <a:ln w="9000" cmpd="sng">
                  <a:solidFill>
                    <a:srgbClr val="D092A7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D092A7">
                        <a:shade val="20000"/>
                        <a:satMod val="245000"/>
                      </a:srgbClr>
                    </a:gs>
                    <a:gs pos="43000">
                      <a:srgbClr val="D092A7">
                        <a:satMod val="255000"/>
                      </a:srgbClr>
                    </a:gs>
                    <a:gs pos="48000">
                      <a:srgbClr val="D092A7">
                        <a:shade val="85000"/>
                        <a:satMod val="255000"/>
                      </a:srgbClr>
                    </a:gs>
                    <a:gs pos="100000">
                      <a:srgbClr val="D092A7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</a:rPr>
              <a:t>«Моя семья-моя маленькая родина»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2</a:t>
            </a:r>
            <a:r>
              <a:rPr lang="ru-RU" b="1" dirty="0">
                <a:solidFill>
                  <a:srgbClr val="0070C0"/>
                </a:solidFill>
              </a:rPr>
              <a:t> младшая группа «Звездочка»</a:t>
            </a:r>
            <a:r>
              <a:rPr lang="ru-RU" sz="4000" b="1" dirty="0">
                <a:solidFill>
                  <a:srgbClr val="0070C0"/>
                </a:solidFill>
              </a:rPr>
              <a:t/>
            </a:r>
            <a:br>
              <a:rPr lang="ru-RU" sz="4000" b="1" dirty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55976" y="450912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spcBef>
                <a:spcPct val="0"/>
              </a:spcBef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 высшей квалификационной категории: </a:t>
            </a:r>
          </a:p>
          <a:p>
            <a:pPr lvl="0" algn="r">
              <a:spcBef>
                <a:spcPct val="0"/>
              </a:spcBef>
            </a:pP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Байкова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З. Х</a:t>
            </a:r>
          </a:p>
          <a:p>
            <a:pPr lvl="0" algn="r">
              <a:spcBef>
                <a:spcPct val="0"/>
              </a:spcBef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2018г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2" y="2780928"/>
            <a:ext cx="3058519" cy="40770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058517" y="118373"/>
            <a:ext cx="27896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8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sz="28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764704"/>
            <a:ext cx="784887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Недостаточность знаний по теме проекта в силу возрастных особенностей детей младшего дошкольного возраста. 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Отсутствие времени и понимания значимости проблемы воспитания патриотического самосознания у детей родителями воспитанников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lang="ru-RU" sz="2000" kern="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800" b="1" kern="0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Актуальность</a:t>
            </a:r>
          </a:p>
          <a:p>
            <a:pPr lvl="0" algn="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Воспитывать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патриотизм необходимо с раннего детства, не забывая о том, что патриотизм у каждого формируется индивидуально. 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Одним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из ведущих факторов формирования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патриотического</a:t>
            </a:r>
          </a:p>
          <a:p>
            <a:pPr lvl="0" algn="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сознания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детей является воспитание любви к самому 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близкому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окружению ребёнка – семье, дому, 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r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детскому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саду и своему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городу, поселку.</a:t>
            </a:r>
            <a:endParaRPr lang="ru-RU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r">
              <a:defRPr/>
            </a:pPr>
            <a:endParaRPr lang="ru-RU" sz="3600" b="1" kern="0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kern="0" dirty="0">
              <a:solidFill>
                <a:sysClr val="windowText" lastClr="000000"/>
              </a:solidFill>
            </a:endParaRPr>
          </a:p>
          <a:p>
            <a:pPr marL="342900" marR="0" lvl="0" indent="-34290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460" y="3689648"/>
            <a:ext cx="1944216" cy="316835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763688" y="260648"/>
            <a:ext cx="727280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 проекта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представлений о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семье, воспитание  любви и уважения к  близким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ctr"/>
            <a:r>
              <a:rPr lang="ru-RU" sz="36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Задача  </a:t>
            </a:r>
            <a:r>
              <a:rPr lang="ru-RU" sz="28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проекта 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Познакомить с понятием «семья». Учить детей называть членов семьи; внушать детям чувство гордости за свою семью; 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рививать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уважительное заботливое отношение к взрослому, пожилым родственникам.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Возрождать нравственные традиции в современной семье;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Расширять кругозор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обогащать словарный запас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слов;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Прививать любовь к родному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поселку,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детскому саду, семье, родным людям</a:t>
            </a:r>
          </a:p>
          <a:p>
            <a:pPr marL="285750" lvl="0" indent="-285750">
              <a:buFont typeface="Wingdings" pitchFamily="2" charset="2"/>
              <a:buChar char="§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активному вовлечению родителей в совместную деятельность с ребенком в условиях семьи и детского сада.</a:t>
            </a:r>
          </a:p>
          <a:p>
            <a:pPr lvl="0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3212976"/>
            <a:ext cx="4073239" cy="357301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912535" y="347104"/>
            <a:ext cx="33890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kern="0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Участники проекта</a:t>
            </a: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539552" y="1110396"/>
            <a:ext cx="2214562" cy="854075"/>
          </a:xfrm>
          <a:prstGeom prst="flowChartAlternateProcess">
            <a:avLst/>
          </a:prstGeom>
          <a:solidFill>
            <a:srgbClr val="5ECCF3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ВОСПИТАТЕЛИ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Табличка 7"/>
          <p:cNvSpPr/>
          <p:nvPr/>
        </p:nvSpPr>
        <p:spPr>
          <a:xfrm>
            <a:off x="3571227" y="1210408"/>
            <a:ext cx="2071687" cy="754063"/>
          </a:xfrm>
          <a:prstGeom prst="plaque">
            <a:avLst/>
          </a:prstGeom>
          <a:solidFill>
            <a:srgbClr val="A7EA52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noProof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6460810" y="1260527"/>
            <a:ext cx="2428875" cy="790575"/>
          </a:xfrm>
          <a:prstGeom prst="flowChartAlternateProcess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РОДИТЕЛИ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915816" y="1634751"/>
            <a:ext cx="521742" cy="0"/>
          </a:xfrm>
          <a:prstGeom prst="straightConnector1">
            <a:avLst/>
          </a:prstGeom>
          <a:noFill/>
          <a:ln w="76200" cap="flat" cmpd="sng" algn="ctr">
            <a:solidFill>
              <a:srgbClr val="F14124"/>
            </a:solidFill>
            <a:prstDash val="solid"/>
            <a:tailEnd type="arrow"/>
          </a:ln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p:spPr>
      </p:cxnSp>
      <p:cxnSp>
        <p:nvCxnSpPr>
          <p:cNvPr id="11" name="Прямая со стрелкой 10"/>
          <p:cNvCxnSpPr/>
          <p:nvPr/>
        </p:nvCxnSpPr>
        <p:spPr>
          <a:xfrm>
            <a:off x="5814069" y="1644181"/>
            <a:ext cx="535938" cy="23266"/>
          </a:xfrm>
          <a:prstGeom prst="straightConnector1">
            <a:avLst/>
          </a:prstGeom>
          <a:noFill/>
          <a:ln w="76200" cap="flat" cmpd="sng" algn="ctr">
            <a:solidFill>
              <a:srgbClr val="F14124"/>
            </a:solidFill>
            <a:prstDash val="solid"/>
            <a:tailEnd type="arrow"/>
          </a:ln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p:spPr>
      </p:cxnSp>
      <p:sp>
        <p:nvSpPr>
          <p:cNvPr id="21" name="Прямоугольник 20"/>
          <p:cNvSpPr/>
          <p:nvPr/>
        </p:nvSpPr>
        <p:spPr>
          <a:xfrm>
            <a:off x="2627784" y="2207766"/>
            <a:ext cx="61926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3200" b="1" dirty="0" smtClean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Тип проекта</a:t>
            </a:r>
            <a:endParaRPr lang="ru-RU" sz="2800" b="1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информационно-познавательный, творческий, групповой</a:t>
            </a:r>
          </a:p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Направление проекта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социально-познавательное</a:t>
            </a:r>
          </a:p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Срок реализации: 1 месяц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краткосрочный  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Blip>
                <a:blip r:embed="rId3"/>
              </a:buBlip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Объект исследования:  «Семья»</a:t>
            </a:r>
          </a:p>
          <a:p>
            <a:pPr lvl="0" algn="ctr"/>
            <a:r>
              <a:rPr lang="ru-RU" sz="32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79512" y="3724645"/>
            <a:ext cx="1800200" cy="305558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627784" y="404664"/>
            <a:ext cx="3240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Этапы работы </a:t>
            </a: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533525" y="1514475"/>
            <a:ext cx="5984875" cy="1157288"/>
            <a:chOff x="227355" y="1201102"/>
            <a:chExt cx="5984939" cy="1157284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76569" y="1201102"/>
              <a:ext cx="5935725" cy="1157284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28000">
                  <a:srgbClr val="A7EA52">
                    <a:tint val="18000"/>
                    <a:satMod val="120000"/>
                    <a:lumMod val="88000"/>
                  </a:srgbClr>
                </a:gs>
                <a:gs pos="100000">
                  <a:srgbClr val="A7EA52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A7EA52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</p:sp>
        <p:sp>
          <p:nvSpPr>
            <p:cNvPr id="6" name="Скругленный прямоугольник 4"/>
            <p:cNvSpPr/>
            <p:nvPr/>
          </p:nvSpPr>
          <p:spPr>
            <a:xfrm>
              <a:off x="227355" y="1401126"/>
              <a:ext cx="3324261" cy="714373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rgbClr val="A7EA52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  <p:txBody>
            <a:bodyPr lIns="76200" tIns="76200" rIns="76200" bIns="76200" spcCol="127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marL="0" marR="0" lvl="0" indent="0" algn="ctr" defTabSz="8890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 </a:t>
              </a:r>
              <a:r>
                <a:rPr kumimoji="0" lang="ru-RU" sz="2000" b="1" i="0" u="none" strike="noStrike" kern="0" normalizeH="0" baseline="0" noProof="0" dirty="0" smtClean="0">
                  <a:ln w="11430"/>
                  <a:solidFill>
                    <a:srgbClr val="0070C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Подготовительный</a:t>
              </a:r>
              <a:endParaRPr kumimoji="0" lang="ru-RU" sz="2000" b="1" i="0" u="none" strike="noStrike" kern="0" normalizeH="0" baseline="0" noProof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/>
                <a:ea typeface="+mn-ea"/>
                <a:cs typeface="+mn-cs"/>
              </a:endParaRPr>
            </a:p>
          </p:txBody>
        </p:sp>
      </p:grpSp>
      <p:grpSp>
        <p:nvGrpSpPr>
          <p:cNvPr id="8" name="Группа 7"/>
          <p:cNvGrpSpPr>
            <a:grpSpLocks/>
          </p:cNvGrpSpPr>
          <p:nvPr/>
        </p:nvGrpSpPr>
        <p:grpSpPr bwMode="auto">
          <a:xfrm>
            <a:off x="1677988" y="3214688"/>
            <a:ext cx="6194425" cy="1239837"/>
            <a:chOff x="730156" y="2479919"/>
            <a:chExt cx="6193674" cy="123996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730156" y="2479919"/>
              <a:ext cx="6193674" cy="1239967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28000">
                  <a:srgbClr val="FF8021">
                    <a:tint val="18000"/>
                    <a:satMod val="120000"/>
                    <a:lumMod val="88000"/>
                  </a:srgbClr>
                </a:gs>
                <a:gs pos="100000">
                  <a:srgbClr val="FF8021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FF8021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 </a:t>
              </a:r>
            </a:p>
          </p:txBody>
        </p:sp>
        <p:sp>
          <p:nvSpPr>
            <p:cNvPr id="10" name="Скругленный прямоугольник 6"/>
            <p:cNvSpPr/>
            <p:nvPr/>
          </p:nvSpPr>
          <p:spPr>
            <a:xfrm>
              <a:off x="730157" y="2672026"/>
              <a:ext cx="3685653" cy="730780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rgbClr val="FF8021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  <p:txBody>
            <a:bodyPr lIns="121920" tIns="121920" rIns="121920" bIns="121920" spcCol="127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lang="ru-RU" sz="2000" b="1" kern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 smtClean="0">
                  <a:ln w="11430"/>
                  <a:solidFill>
                    <a:srgbClr val="0070C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Основной </a:t>
              </a:r>
              <a:endParaRPr kumimoji="0" lang="ru-RU" sz="2000" b="1" i="0" u="none" strike="noStrike" kern="0" normalizeH="0" baseline="0" noProof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/>
                <a:ea typeface="+mn-ea"/>
                <a:cs typeface="+mn-c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      </a:t>
              </a:r>
            </a:p>
          </p:txBody>
        </p:sp>
      </p:grp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2143108" y="5000636"/>
            <a:ext cx="6194425" cy="1239837"/>
            <a:chOff x="766879" y="4771039"/>
            <a:chExt cx="6193674" cy="1239967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766879" y="4771039"/>
              <a:ext cx="6193674" cy="1239967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28000">
                  <a:srgbClr val="5ECCF3">
                    <a:tint val="18000"/>
                    <a:satMod val="120000"/>
                    <a:lumMod val="88000"/>
                  </a:srgbClr>
                </a:gs>
                <a:gs pos="100000">
                  <a:srgbClr val="5ECCF3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5ECCF3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</p:sp>
        <p:sp>
          <p:nvSpPr>
            <p:cNvPr id="13" name="Скругленный прямоугольник 8"/>
            <p:cNvSpPr/>
            <p:nvPr/>
          </p:nvSpPr>
          <p:spPr>
            <a:xfrm>
              <a:off x="766880" y="5159121"/>
              <a:ext cx="3868583" cy="631891"/>
            </a:xfrm>
            <a:prstGeom prst="rect">
              <a:avLst/>
            </a:prstGeom>
            <a:gradFill rotWithShape="1">
              <a:gsLst>
                <a:gs pos="28000">
                  <a:srgbClr val="FF8021">
                    <a:tint val="18000"/>
                    <a:satMod val="120000"/>
                    <a:lumMod val="88000"/>
                  </a:srgbClr>
                </a:gs>
                <a:gs pos="100000">
                  <a:srgbClr val="FF8021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FF8021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  <p:txBody>
            <a:bodyPr lIns="121920" tIns="121920" rIns="121920" bIns="121920" spcCol="1270"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    </a:t>
              </a:r>
              <a:endParaRPr kumimoji="0" lang="ru-RU" sz="2000" b="1" i="0" u="none" strike="noStrike" kern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/>
                <a:ea typeface="+mn-ea"/>
                <a:cs typeface="+mn-c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 smtClean="0">
                  <a:ln w="11430"/>
                  <a:solidFill>
                    <a:srgbClr val="0070C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    Заключительный </a:t>
              </a:r>
              <a:endParaRPr kumimoji="0" lang="ru-RU" sz="2000" b="1" i="0" u="none" strike="noStrike" kern="0" normalizeH="0" baseline="0" noProof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/>
                <a:ea typeface="+mn-ea"/>
                <a:cs typeface="+mn-cs"/>
              </a:endParaRPr>
            </a:p>
            <a:p>
              <a:pPr marL="0" marR="0" lvl="0" indent="0" algn="ctr" defTabSz="1422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0" normalizeH="0" baseline="0" noProof="0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uLnTx/>
                  <a:uFillTx/>
                  <a:latin typeface="Trebuchet MS"/>
                  <a:ea typeface="+mn-ea"/>
                  <a:cs typeface="+mn-cs"/>
                </a:rPr>
                <a:t>    </a:t>
              </a:r>
            </a:p>
          </p:txBody>
        </p:sp>
      </p:grpSp>
      <p:sp>
        <p:nvSpPr>
          <p:cNvPr id="14" name="Стрелка вправо с вырезом 13"/>
          <p:cNvSpPr/>
          <p:nvPr/>
        </p:nvSpPr>
        <p:spPr>
          <a:xfrm rot="5400000">
            <a:off x="6457164" y="4544232"/>
            <a:ext cx="1000139" cy="484187"/>
          </a:xfrm>
          <a:prstGeom prst="notchedRightArrow">
            <a:avLst/>
          </a:prstGeom>
          <a:solidFill>
            <a:srgbClr val="5DCEAF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5" name="Стрелка вправо с вырезом 14"/>
          <p:cNvSpPr/>
          <p:nvPr/>
        </p:nvSpPr>
        <p:spPr>
          <a:xfrm rot="5400000">
            <a:off x="5896769" y="2675731"/>
            <a:ext cx="977900" cy="484188"/>
          </a:xfrm>
          <a:prstGeom prst="notchedRightArrow">
            <a:avLst/>
          </a:prstGeom>
          <a:solidFill>
            <a:srgbClr val="5DCEAF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348880"/>
            <a:ext cx="2500343" cy="410091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483768" y="188640"/>
            <a:ext cx="6408712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b="1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ПЕРВЫЙ </a:t>
            </a:r>
            <a:r>
              <a:rPr lang="ru-RU" sz="24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ЭТАП (ПОДГОТОВИТЕЛЬНЫЙ) </a:t>
            </a:r>
            <a:endParaRPr lang="ru-RU" sz="2400" b="1" dirty="0" smtClean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b="1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lnSpc>
                <a:spcPct val="90000"/>
              </a:lnSpc>
              <a:buBlip>
                <a:blip r:embed="rId3"/>
              </a:buBlip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Довести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до участников проекта важность данной проблемы; </a:t>
            </a:r>
          </a:p>
          <a:p>
            <a:pPr marL="285750" lvl="0" indent="-285750">
              <a:lnSpc>
                <a:spcPct val="90000"/>
              </a:lnSpc>
              <a:buBlip>
                <a:blip r:embed="rId3"/>
              </a:buBlip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Подобрать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художественную литературу,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иллюстрированный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и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игровой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дидактический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материал по теме; </a:t>
            </a:r>
          </a:p>
          <a:p>
            <a:pPr marL="285750" lvl="0" indent="-285750">
              <a:lnSpc>
                <a:spcPct val="90000"/>
              </a:lnSpc>
              <a:buBlip>
                <a:blip r:embed="rId3"/>
              </a:buBlip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Анкетирование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родителей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ea typeface="Aharoni"/>
              <a:cs typeface="Times New Roman" pitchFamily="18" charset="0"/>
            </a:endParaRPr>
          </a:p>
          <a:p>
            <a:pPr marL="285750" lvl="0" indent="-285750">
              <a:lnSpc>
                <a:spcPct val="90000"/>
              </a:lnSpc>
              <a:buBlip>
                <a:blip r:embed="rId3"/>
              </a:buBlip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Оформление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информационного уголка для родителей: размещение консультаций и рекомендаций по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ea typeface="Aharoni"/>
                <a:cs typeface="Times New Roman" pitchFamily="18" charset="0"/>
              </a:rPr>
              <a:t>теме</a:t>
            </a:r>
          </a:p>
          <a:p>
            <a:pPr lvl="0"/>
            <a:r>
              <a:rPr lang="ru-RU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бойковы\Documents\фото новое патриот\IMG_35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24944"/>
            <a:ext cx="4536504" cy="340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54585" y="3633666"/>
            <a:ext cx="2421580" cy="3224334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195736" y="404664"/>
            <a:ext cx="475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Второй  этап: основной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3211969" y="995044"/>
            <a:ext cx="2952328" cy="1420533"/>
          </a:xfrm>
          <a:prstGeom prst="wedgeRoundRectCallout">
            <a:avLst/>
          </a:prstGeom>
          <a:gradFill rotWithShape="1">
            <a:gsLst>
              <a:gs pos="28000">
                <a:srgbClr val="5ECCF3">
                  <a:tint val="18000"/>
                  <a:satMod val="120000"/>
                  <a:lumMod val="88000"/>
                </a:srgbClr>
              </a:gs>
              <a:gs pos="100000">
                <a:srgbClr val="5ECCF3">
                  <a:tint val="40000"/>
                  <a:satMod val="100000"/>
                  <a:lumMod val="78000"/>
                </a:srgbClr>
              </a:gs>
            </a:gsLst>
            <a:lin ang="5400000" scaled="0"/>
          </a:gradFill>
          <a:ln w="9525" cap="flat" cmpd="sng" algn="ctr">
            <a:solidFill>
              <a:srgbClr val="5ECCF3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Прямоугольник 34"/>
          <p:cNvSpPr>
            <a:spLocks noChangeArrowheads="1"/>
          </p:cNvSpPr>
          <p:nvPr/>
        </p:nvSpPr>
        <p:spPr bwMode="auto">
          <a:xfrm>
            <a:off x="3266067" y="1007760"/>
            <a:ext cx="2844131" cy="119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66675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0" cap="none" spc="0" normalizeH="0" baseline="0" noProof="0" dirty="0" smtClean="0">
              <a:ln>
                <a:noFill/>
              </a:ln>
              <a:solidFill>
                <a:srgbClr val="212745"/>
              </a:solidFill>
              <a:effectLst/>
              <a:uLnTx/>
              <a:uFillTx/>
              <a:latin typeface="Calibri" pitchFamily="34" charset="0"/>
            </a:endParaRPr>
          </a:p>
          <a:p>
            <a:pPr marL="0" marR="0" lvl="0" indent="0" algn="ctr" defTabSz="66675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интеграция</a:t>
            </a:r>
          </a:p>
          <a:p>
            <a:pPr marL="0" marR="0" lvl="0" indent="0" algn="ctr" defTabSz="66675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образовательных</a:t>
            </a:r>
          </a:p>
          <a:p>
            <a:pPr marL="0" marR="0" lvl="0" indent="0" algn="ctr" defTabSz="66675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областей 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990099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78213" y="1873391"/>
            <a:ext cx="2286016" cy="1571636"/>
            <a:chOff x="250220" y="900656"/>
            <a:chExt cx="2362166" cy="1652356"/>
          </a:xfrm>
          <a:solidFill>
            <a:srgbClr val="5DCEAF">
              <a:lumMod val="60000"/>
              <a:lumOff val="40000"/>
            </a:srgb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Овал 6"/>
            <p:cNvSpPr/>
            <p:nvPr/>
          </p:nvSpPr>
          <p:spPr>
            <a:xfrm>
              <a:off x="250220" y="900656"/>
              <a:ext cx="2362166" cy="1652356"/>
            </a:xfrm>
            <a:prstGeom prst="ellipse">
              <a:avLst/>
            </a:prstGeom>
            <a:gradFill rotWithShape="1">
              <a:gsLst>
                <a:gs pos="28000">
                  <a:srgbClr val="A7EA52">
                    <a:tint val="18000"/>
                    <a:satMod val="120000"/>
                    <a:lumMod val="88000"/>
                  </a:srgbClr>
                </a:gs>
                <a:gs pos="100000">
                  <a:srgbClr val="A7EA52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A7EA52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</p:sp>
        <p:sp>
          <p:nvSpPr>
            <p:cNvPr id="8" name="Овал 16"/>
            <p:cNvSpPr/>
            <p:nvPr/>
          </p:nvSpPr>
          <p:spPr>
            <a:xfrm>
              <a:off x="713068" y="1178144"/>
              <a:ext cx="1670304" cy="1168392"/>
            </a:xfrm>
            <a:prstGeom prst="rect">
              <a:avLst/>
            </a:prstGeom>
            <a:gradFill rotWithShape="1">
              <a:gsLst>
                <a:gs pos="28000">
                  <a:srgbClr val="A7EA52">
                    <a:tint val="18000"/>
                    <a:satMod val="120000"/>
                    <a:lumMod val="88000"/>
                  </a:srgbClr>
                </a:gs>
                <a:gs pos="100000">
                  <a:srgbClr val="A7EA52">
                    <a:tint val="40000"/>
                    <a:satMod val="100000"/>
                    <a:lumMod val="78000"/>
                  </a:srgbClr>
                </a:gs>
              </a:gsLst>
              <a:lin ang="5400000" scaled="0"/>
            </a:gradFill>
            <a:ln w="9525" cap="flat" cmpd="sng" algn="ctr">
              <a:solidFill>
                <a:srgbClr val="A7EA52"/>
              </a:solidFill>
              <a:prstDash val="solid"/>
            </a:ln>
            <a:effectLst>
              <a:outerShdw blurRad="63500" dist="50800" dir="5400000" sx="98000" sy="98000" rotWithShape="0">
                <a:srgbClr val="000000">
                  <a:alpha val="20000"/>
                </a:srgbClr>
              </a:outerShdw>
            </a:effectLst>
          </p:spPr>
          <p:txBody>
            <a:bodyPr lIns="17780" tIns="17780" rIns="17780" bIns="17780" spcCol="1270" anchor="ctr"/>
            <a:lstStyle/>
            <a:p>
              <a:pPr marL="0" marR="0" lvl="0" indent="0" algn="ctr" defTabSz="6223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Художественно-эстетическое развитие</a:t>
              </a:r>
              <a:endPara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0" name="Стрелка вправо 9"/>
          <p:cNvSpPr/>
          <p:nvPr/>
        </p:nvSpPr>
        <p:spPr>
          <a:xfrm rot="9085999">
            <a:off x="2530728" y="2173484"/>
            <a:ext cx="929276" cy="484188"/>
          </a:xfrm>
          <a:prstGeom prst="rightArrow">
            <a:avLst/>
          </a:prstGeom>
          <a:solidFill>
            <a:srgbClr val="F14124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 bwMode="auto">
          <a:xfrm>
            <a:off x="2342597" y="3652563"/>
            <a:ext cx="2130425" cy="1422966"/>
          </a:xfrm>
          <a:prstGeom prst="ellipse">
            <a:avLst/>
          </a:prstGeom>
          <a:gradFill rotWithShape="1">
            <a:gsLst>
              <a:gs pos="28000">
                <a:srgbClr val="5DCEAF">
                  <a:tint val="18000"/>
                  <a:satMod val="120000"/>
                  <a:lumMod val="88000"/>
                </a:srgbClr>
              </a:gs>
              <a:gs pos="100000">
                <a:srgbClr val="5DCEAF">
                  <a:tint val="40000"/>
                  <a:satMod val="100000"/>
                  <a:lumMod val="78000"/>
                </a:srgbClr>
              </a:gs>
            </a:gsLst>
            <a:lin ang="5400000" scaled="0"/>
          </a:gradFill>
          <a:ln w="9525" cap="flat" cmpd="sng" algn="ctr">
            <a:solidFill>
              <a:srgbClr val="5DCEAF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</p:sp>
      <p:sp>
        <p:nvSpPr>
          <p:cNvPr id="12" name="TextBox 11"/>
          <p:cNvSpPr txBox="1"/>
          <p:nvPr/>
        </p:nvSpPr>
        <p:spPr>
          <a:xfrm>
            <a:off x="2831156" y="4002419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 bwMode="auto">
          <a:xfrm>
            <a:off x="4758663" y="3993482"/>
            <a:ext cx="2130425" cy="1565276"/>
          </a:xfrm>
          <a:prstGeom prst="ellipse">
            <a:avLst/>
          </a:prstGeom>
          <a:gradFill rotWithShape="1">
            <a:gsLst>
              <a:gs pos="28000">
                <a:srgbClr val="F14124">
                  <a:tint val="18000"/>
                  <a:satMod val="120000"/>
                  <a:lumMod val="88000"/>
                </a:srgbClr>
              </a:gs>
              <a:gs pos="100000">
                <a:srgbClr val="F14124">
                  <a:tint val="40000"/>
                  <a:satMod val="100000"/>
                  <a:lumMod val="78000"/>
                </a:srgbClr>
              </a:gs>
            </a:gsLst>
            <a:lin ang="5400000" scaled="0"/>
          </a:gradFill>
          <a:ln w="9525" cap="flat" cmpd="sng" algn="ctr">
            <a:solidFill>
              <a:srgbClr val="F14124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</p:sp>
      <p:sp>
        <p:nvSpPr>
          <p:cNvPr id="14" name="Овал 13"/>
          <p:cNvSpPr/>
          <p:nvPr/>
        </p:nvSpPr>
        <p:spPr bwMode="auto">
          <a:xfrm>
            <a:off x="6682034" y="2663495"/>
            <a:ext cx="2201862" cy="1714500"/>
          </a:xfrm>
          <a:prstGeom prst="ellipse">
            <a:avLst/>
          </a:prstGeom>
          <a:gradFill rotWithShape="1">
            <a:gsLst>
              <a:gs pos="28000">
                <a:srgbClr val="4E67C8">
                  <a:tint val="18000"/>
                  <a:satMod val="120000"/>
                  <a:lumMod val="88000"/>
                </a:srgbClr>
              </a:gs>
              <a:gs pos="100000">
                <a:srgbClr val="4E67C8">
                  <a:tint val="40000"/>
                  <a:satMod val="100000"/>
                  <a:lumMod val="78000"/>
                </a:srgbClr>
              </a:gs>
            </a:gsLst>
            <a:lin ang="5400000" scaled="0"/>
          </a:gradFill>
          <a:ln w="9525" cap="flat" cmpd="sng" algn="ctr">
            <a:solidFill>
              <a:srgbClr val="4E67C8"/>
            </a:solidFill>
            <a:prstDash val="solid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</p:sp>
      <p:sp>
        <p:nvSpPr>
          <p:cNvPr id="15" name="Овал 8"/>
          <p:cNvSpPr/>
          <p:nvPr/>
        </p:nvSpPr>
        <p:spPr bwMode="auto">
          <a:xfrm>
            <a:off x="7042629" y="2914320"/>
            <a:ext cx="1557338" cy="12128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17780" tIns="17780" rIns="17780" bIns="17780" spcCol="1270" anchor="ctr"/>
          <a:lstStyle/>
          <a:p>
            <a:pPr marL="0" marR="0" lvl="0" indent="0" algn="ctr" defTabSz="6223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Познавательное развитие</a:t>
            </a: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98019" y="4364046"/>
            <a:ext cx="16396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</p:txBody>
      </p:sp>
      <p:sp>
        <p:nvSpPr>
          <p:cNvPr id="17" name="Стрелка вправо 16"/>
          <p:cNvSpPr/>
          <p:nvPr/>
        </p:nvSpPr>
        <p:spPr>
          <a:xfrm rot="6897294">
            <a:off x="3491625" y="2842836"/>
            <a:ext cx="917690" cy="569386"/>
          </a:xfrm>
          <a:prstGeom prst="rightArrow">
            <a:avLst/>
          </a:prstGeom>
          <a:solidFill>
            <a:srgbClr val="F14124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4401720">
            <a:off x="4591097" y="2978198"/>
            <a:ext cx="1195720" cy="569386"/>
          </a:xfrm>
          <a:prstGeom prst="rightArrow">
            <a:avLst/>
          </a:prstGeom>
          <a:solidFill>
            <a:srgbClr val="F14124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2426159">
            <a:off x="6097729" y="2355420"/>
            <a:ext cx="863363" cy="569386"/>
          </a:xfrm>
          <a:prstGeom prst="rightArrow">
            <a:avLst/>
          </a:prstGeom>
          <a:solidFill>
            <a:srgbClr val="F14124">
              <a:lumMod val="60000"/>
              <a:lumOff val="40000"/>
            </a:srgbClr>
          </a:solidFill>
          <a:ln w="1587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0" grpId="0" animBg="1"/>
      <p:bldP spid="12" grpId="0"/>
      <p:bldP spid="15" grpId="0"/>
      <p:bldP spid="16" grpId="0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72761" y="158161"/>
            <a:ext cx="8229600" cy="432048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НОД «Моя семья», «Наша родина –Россия»</a:t>
            </a: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бойковы\Documents\фото к патриот. восп\20181113_11393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3568" r="9656" b="14124"/>
          <a:stretch/>
        </p:blipFill>
        <p:spPr bwMode="auto">
          <a:xfrm rot="5400000">
            <a:off x="1105322" y="357649"/>
            <a:ext cx="2946085" cy="34112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бойковы\Documents\фото к патриот. восп\20181113_11420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1"/>
          <a:stretch/>
        </p:blipFill>
        <p:spPr bwMode="auto">
          <a:xfrm rot="5400000">
            <a:off x="5529624" y="352664"/>
            <a:ext cx="2982810" cy="3457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бойковы\Documents\фото к патриот. восп\20181113_11455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9" t="11305"/>
          <a:stretch/>
        </p:blipFill>
        <p:spPr bwMode="auto">
          <a:xfrm rot="5400000">
            <a:off x="508682" y="3425078"/>
            <a:ext cx="3168349" cy="3662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бойковы\Documents\фото к патриот. восп\20181113_11472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7" r="2744"/>
          <a:stretch/>
        </p:blipFill>
        <p:spPr bwMode="auto">
          <a:xfrm>
            <a:off x="4499992" y="3723380"/>
            <a:ext cx="3528392" cy="2985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7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19848" y="3936831"/>
            <a:ext cx="2160241" cy="282569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72857" y="188640"/>
            <a:ext cx="8229600" cy="504056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Художественно-эстетическое воспитание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бойковы\Documents\фото к патриот. восп\20181112_0947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56535"/>
            <a:ext cx="4248472" cy="2520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843808" y="3290500"/>
            <a:ext cx="2660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«Цветок для милой мамочке»</a:t>
            </a:r>
          </a:p>
        </p:txBody>
      </p:sp>
      <p:pic>
        <p:nvPicPr>
          <p:cNvPr id="7170" name="Picture 2" descr="C:\Users\бойковы\Documents\фото к патриот. восп\20181112_15241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0" t="3887" r="5464"/>
          <a:stretch/>
        </p:blipFill>
        <p:spPr bwMode="auto">
          <a:xfrm>
            <a:off x="4587658" y="3936831"/>
            <a:ext cx="4003528" cy="258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501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бойковы\Documents\фото новое патриот\IMG_35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46" y="332656"/>
            <a:ext cx="3860381" cy="289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бойковы\Documents\фото новое патриот\IMG_35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2656"/>
            <a:ext cx="3960440" cy="289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бойковы\Documents\фото к патриот. восп\20181109_0944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861048"/>
            <a:ext cx="4033036" cy="24198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52120" y="6280870"/>
            <a:ext cx="2194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«Мама милая моя»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627863" y="3244334"/>
            <a:ext cx="20276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«Ах, какая мама»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97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3204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-игра «Моя семья»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бойковы\Documents\фото новое патриот\IMG_359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9" t="5967" r="9490" b="15183"/>
          <a:stretch/>
        </p:blipFill>
        <p:spPr bwMode="auto">
          <a:xfrm>
            <a:off x="2771800" y="4293096"/>
            <a:ext cx="3396312" cy="23889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бойковы\Documents\фото новое патриот\IMG_358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6" t="10701" r="12470"/>
          <a:stretch/>
        </p:blipFill>
        <p:spPr bwMode="auto">
          <a:xfrm rot="5400000">
            <a:off x="420591" y="830842"/>
            <a:ext cx="3406274" cy="33123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бойковы\Documents\фото новое патриот\IMG_358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79"/>
          <a:stretch/>
        </p:blipFill>
        <p:spPr bwMode="auto">
          <a:xfrm rot="5400000">
            <a:off x="5238287" y="909691"/>
            <a:ext cx="3406274" cy="3154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53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бойковы\Documents\фото к патриот. восп\20181113_1106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14" y="1186172"/>
            <a:ext cx="3595298" cy="25308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бойковы\Documents\фото к патриот. восп\20181113_111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215365"/>
            <a:ext cx="3888432" cy="26456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971600" y="228600"/>
            <a:ext cx="7416824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4614" y="24841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Сюжетные игры: </a:t>
            </a:r>
          </a:p>
          <a:p>
            <a:r>
              <a:rPr lang="ru-RU" sz="2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Парикмахерская»</a:t>
            </a:r>
            <a:r>
              <a:rPr lang="ru-RU" sz="24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«Семья», «Больница» </a:t>
            </a:r>
            <a:r>
              <a:rPr lang="ru-RU" sz="2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«Парикмахерская»</a:t>
            </a:r>
            <a:endParaRPr lang="ru-RU" sz="24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pic>
        <p:nvPicPr>
          <p:cNvPr id="7" name="Рисунок 6" descr="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506" y="4476556"/>
            <a:ext cx="1692188" cy="226481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122" name="Picture 2" descr="C:\Users\бойковы\Documents\фото новое патриот\IMG_36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61049"/>
            <a:ext cx="3493391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72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бойковы\Pictures\2018-09\20180903_0947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6" y="3501008"/>
            <a:ext cx="3782097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665261" y="207702"/>
            <a:ext cx="4450615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Экскурсия </a:t>
            </a:r>
            <a:r>
              <a:rPr kumimoji="0" lang="ru-RU" sz="2400" b="1" i="0" u="none" strike="noStrike" kern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по детскому саду</a:t>
            </a:r>
          </a:p>
        </p:txBody>
      </p:sp>
      <p:pic>
        <p:nvPicPr>
          <p:cNvPr id="18" name="Picture 3" descr="C:\Users\бойковы\Pictures\2018-09\20180903_095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592078"/>
            <a:ext cx="4289444" cy="3077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бойковы\Pictures\2018-09\20180903_0958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6" y="639750"/>
            <a:ext cx="3782097" cy="26015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бойковы\Pictures\2018-09\20180903_0952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69366"/>
            <a:ext cx="4289445" cy="2687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90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8960"/>
            <a:ext cx="2841780" cy="378904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3" descr="C:\Users\бойковы\Documents\фото к патриот. восп\20181112_1041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252" y="3645024"/>
            <a:ext cx="4499435" cy="28961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263"/>
            <a:ext cx="4529900" cy="31297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7263"/>
            <a:ext cx="3353609" cy="298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2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9632" y="1859340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Ø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Совместное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творчество воспитатель, родитель, дети: создание </a:t>
            </a:r>
            <a:endParaRPr lang="ru-RU" sz="1600" dirty="0">
              <a:ea typeface="Calibri"/>
              <a:cs typeface="Times New Roman"/>
            </a:endParaRPr>
          </a:p>
          <a:p>
            <a:r>
              <a:rPr lang="ru-RU" dirty="0" smtClean="0">
                <a:latin typeface="Times New Roman"/>
                <a:ea typeface="Calibri"/>
              </a:rPr>
              <a:t>      патриотического уголка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фотоальбома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«Моя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семья»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-игра «Моя семья»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проекта ««Моя семья- моя маленькая Родина»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99774" y="836712"/>
            <a:ext cx="450668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Третьей этап заключительный</a:t>
            </a:r>
          </a:p>
        </p:txBody>
      </p:sp>
      <p:pic>
        <p:nvPicPr>
          <p:cNvPr id="4" name="Рисунок 3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3402411"/>
            <a:ext cx="4073239" cy="326694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472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Патриотический уголок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бойковы\Documents\фото новое патриот\IMG_36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72"/>
          <a:stretch/>
        </p:blipFill>
        <p:spPr bwMode="auto">
          <a:xfrm>
            <a:off x="323529" y="908720"/>
            <a:ext cx="4680520" cy="2859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бойковы\Documents\фото новое патриот\20181120_1354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4608513" cy="2520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бойковы\Documents\фото новое патриот\20181120_13503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2"/>
          <a:stretch/>
        </p:blipFill>
        <p:spPr bwMode="auto">
          <a:xfrm>
            <a:off x="5264011" y="1700808"/>
            <a:ext cx="3628469" cy="33843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6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бойковы\Documents\фото новое патриот\IMG_36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20688"/>
            <a:ext cx="4416350" cy="33123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бойковы\Documents\фото новое патриот\IMG_36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12976"/>
            <a:ext cx="4245843" cy="32564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7504" y="4509120"/>
            <a:ext cx="1908720" cy="22768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078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516" y="4783133"/>
            <a:ext cx="1512168" cy="209772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 descr="C:\Users\бойковы\Documents\фото к патриот. восп\20181113_112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5535" y="188641"/>
            <a:ext cx="3384377" cy="36724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251519" y="3790780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Рассматривание сюжетных картин «Моя семья»</a:t>
            </a:r>
          </a:p>
        </p:txBody>
      </p:sp>
      <p:pic>
        <p:nvPicPr>
          <p:cNvPr id="7" name="Picture 3" descr="C:\Users\бойковы\Documents\фото к патриот. восп\20181113_1128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68433" y="-665908"/>
            <a:ext cx="2725483" cy="44345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Прямоугольник 7"/>
          <p:cNvSpPr/>
          <p:nvPr/>
        </p:nvSpPr>
        <p:spPr>
          <a:xfrm>
            <a:off x="4139952" y="2857112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Рассматривание картин «Лесные обитатели нашего края»</a:t>
            </a:r>
          </a:p>
        </p:txBody>
      </p:sp>
      <p:pic>
        <p:nvPicPr>
          <p:cNvPr id="9" name="Picture 4" descr="C:\Users\бойковы\Documents\фото к патриот. восп\20181113_1132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81117" y="2788187"/>
            <a:ext cx="2758032" cy="43924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Прямоугольник 9"/>
          <p:cNvSpPr/>
          <p:nvPr/>
        </p:nvSpPr>
        <p:spPr>
          <a:xfrm>
            <a:off x="3563887" y="6437472"/>
            <a:ext cx="53215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Дикие животные и птицы  нашего леса»</a:t>
            </a:r>
          </a:p>
        </p:txBody>
      </p:sp>
    </p:spTree>
    <p:extLst>
      <p:ext uri="{BB962C8B-B14F-4D97-AF65-F5344CB8AC3E}">
        <p14:creationId xmlns:p14="http://schemas.microsoft.com/office/powerpoint/2010/main" val="210728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2711270"/>
            <a:ext cx="3076407" cy="410091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3" name="Объект 3"/>
          <p:cNvSpPr txBox="1">
            <a:spLocks/>
          </p:cNvSpPr>
          <p:nvPr/>
        </p:nvSpPr>
        <p:spPr>
          <a:xfrm>
            <a:off x="1907704" y="476672"/>
            <a:ext cx="6552728" cy="54006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</a:p>
          <a:p>
            <a:pPr marL="0" indent="0">
              <a:buNone/>
            </a:pPr>
            <a:endParaRPr lang="ru-RU" sz="1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27784" y="1325922"/>
            <a:ext cx="62646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Дети:</a:t>
            </a:r>
            <a:endParaRPr lang="ru-RU" dirty="0">
              <a:latin typeface="Times New Roman"/>
              <a:ea typeface="Times New Roman"/>
            </a:endParaRPr>
          </a:p>
          <a:p>
            <a:pPr marL="285750" indent="-285750"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 smtClean="0">
                <a:latin typeface="Times New Roman"/>
                <a:ea typeface="Times New Roman"/>
              </a:rPr>
              <a:t>дети </a:t>
            </a:r>
            <a:r>
              <a:rPr lang="ru-RU" dirty="0">
                <a:latin typeface="Times New Roman"/>
                <a:ea typeface="Times New Roman"/>
              </a:rPr>
              <a:t>имеют элементарные представления о семье, своём детском саде, о родном поселке; </a:t>
            </a:r>
            <a:endParaRPr lang="ru-RU" dirty="0" smtClean="0">
              <a:latin typeface="Times New Roman"/>
              <a:ea typeface="Times New Roman"/>
            </a:endParaRPr>
          </a:p>
          <a:p>
            <a:pPr marL="285750" indent="-285750"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 smtClean="0">
                <a:latin typeface="Times New Roman"/>
                <a:ea typeface="Times New Roman"/>
              </a:rPr>
              <a:t>знают</a:t>
            </a:r>
            <a:r>
              <a:rPr lang="ru-RU" dirty="0">
                <a:latin typeface="Times New Roman"/>
                <a:ea typeface="Times New Roman"/>
              </a:rPr>
              <a:t>, говорят названия родного поселка; </a:t>
            </a:r>
          </a:p>
          <a:p>
            <a:pPr marL="285750" indent="-285750"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>
                <a:latin typeface="Times New Roman"/>
                <a:ea typeface="Times New Roman"/>
              </a:rPr>
              <a:t>ориентируются на территории детского сада: знают, как пройти в музыкальный/спортивный зал,  знают, где находится площадка для прогулок группы; </a:t>
            </a:r>
          </a:p>
          <a:p>
            <a:pPr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Родители</a:t>
            </a:r>
            <a:endParaRPr lang="ru-RU" dirty="0">
              <a:latin typeface="Times New Roman"/>
              <a:ea typeface="Times New Roman"/>
            </a:endParaRPr>
          </a:p>
          <a:p>
            <a:pPr marL="285750" indent="-285750">
              <a:spcAft>
                <a:spcPts val="0"/>
              </a:spcAft>
              <a:buFont typeface="Wingdings" pitchFamily="2" charset="2"/>
              <a:buChar char="ü"/>
            </a:pPr>
            <a:r>
              <a:rPr lang="ru-RU" dirty="0" smtClean="0">
                <a:latin typeface="Times New Roman"/>
                <a:ea typeface="Times New Roman"/>
              </a:rPr>
              <a:t>происходит </a:t>
            </a:r>
            <a:r>
              <a:rPr lang="ru-RU" dirty="0">
                <a:latin typeface="Times New Roman"/>
                <a:ea typeface="Times New Roman"/>
              </a:rPr>
              <a:t>укрепление детско-родительских взаимоотношений.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2091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" y="2780928"/>
            <a:ext cx="2699794" cy="40770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2699792" y="908720"/>
            <a:ext cx="62646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ходе реализации проекта малыши группы «Звездочка» узнали, что «Теремок» это детский сад, куда каждое утро они приходят со своими родителями. Узнали, что в саду много всего интересного и можно целый день играть и общаться с детьми и взрослыми, рисовать и лепить, танцевать, петь и заниматься физкультурой, с удовольствием гулять на свежем воздухе, которые находятся на площадке для прогулок. Узнали, что находится детский сад в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пгт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«Холм-Жирковский, который, в свою очередь, находиться в большом, красивом, благоустроенном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пгт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Холм-Жирковского района Смоленской области, где есть разные улицы, есть детские площадки, где так интересно проводить время со своими близкими и друзьями. И что детский сад каждый день с радостью ждёт с ними встречи для новых игр и развлечений!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 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260648"/>
            <a:ext cx="229825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Вывод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96034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590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b4f212df9ca7519b2410b59a6dbd962b2f4a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617</Words>
  <Application>Microsoft Office PowerPoint</Application>
  <PresentationFormat>Экран (4:3)</PresentationFormat>
  <Paragraphs>101</Paragraphs>
  <Slides>21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Квест-игра «Моя семья»</vt:lpstr>
      <vt:lpstr>Презентация PowerPoint</vt:lpstr>
      <vt:lpstr>Презентация PowerPoint</vt:lpstr>
      <vt:lpstr>Презентация PowerPoint</vt:lpstr>
      <vt:lpstr>Презентация PowerPoint</vt:lpstr>
      <vt:lpstr>Патриотический уголок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Антонина</dc:creator>
  <cp:lastModifiedBy>бойковы</cp:lastModifiedBy>
  <cp:revision>43</cp:revision>
  <dcterms:created xsi:type="dcterms:W3CDTF">2014-09-12T06:04:27Z</dcterms:created>
  <dcterms:modified xsi:type="dcterms:W3CDTF">2018-11-20T20:50:45Z</dcterms:modified>
</cp:coreProperties>
</file>